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3" r:id="rId1"/>
  </p:sldMasterIdLst>
  <p:notesMasterIdLst>
    <p:notesMasterId r:id="rId7"/>
  </p:notesMasterIdLst>
  <p:sldIdLst>
    <p:sldId id="256" r:id="rId2"/>
    <p:sldId id="257" r:id="rId3"/>
    <p:sldId id="258" r:id="rId4"/>
    <p:sldId id="259" r:id="rId5"/>
    <p:sldId id="260" r:id="rId6"/>
  </p:sldIdLst>
  <p:sldSz cx="12192000" cy="6858000"/>
  <p:notesSz cx="7104063"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333333"/>
    <a:srgbClr val="000000"/>
    <a:srgbClr val="696969"/>
    <a:srgbClr val="0000CC"/>
    <a:srgbClr val="0000FF"/>
    <a:srgbClr val="CC0000"/>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it-IT"/>
          </a:p>
        </p:txBody>
      </p:sp>
      <p:sp>
        <p:nvSpPr>
          <p:cNvPr id="3" name="Segnaposto data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C9F2CAEE-CEC8-48B8-B8ED-3114FD9B6412}" type="datetimeFigureOut">
              <a:rPr lang="it-IT" smtClean="0"/>
              <a:t>09/09/2021</a:t>
            </a:fld>
            <a:endParaRPr lang="it-IT"/>
          </a:p>
        </p:txBody>
      </p:sp>
      <p:sp>
        <p:nvSpPr>
          <p:cNvPr id="4" name="Segnaposto immagine diapositiva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it-IT"/>
          </a:p>
        </p:txBody>
      </p:sp>
      <p:sp>
        <p:nvSpPr>
          <p:cNvPr id="5" name="Segnaposto note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it-IT"/>
          </a:p>
        </p:txBody>
      </p:sp>
      <p:sp>
        <p:nvSpPr>
          <p:cNvPr id="7" name="Segnaposto numero diapositiva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4F8CA84D-238B-43B0-81A8-AC2092409BB9}" type="slidenum">
              <a:rPr lang="it-IT" smtClean="0"/>
              <a:t>‹N›</a:t>
            </a:fld>
            <a:endParaRPr lang="it-IT"/>
          </a:p>
        </p:txBody>
      </p:sp>
    </p:spTree>
    <p:extLst>
      <p:ext uri="{BB962C8B-B14F-4D97-AF65-F5344CB8AC3E}">
        <p14:creationId xmlns:p14="http://schemas.microsoft.com/office/powerpoint/2010/main" val="2628309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F8CA84D-238B-43B0-81A8-AC2092409BB9}" type="slidenum">
              <a:rPr lang="it-IT" smtClean="0"/>
              <a:t>2</a:t>
            </a:fld>
            <a:endParaRPr lang="it-IT"/>
          </a:p>
        </p:txBody>
      </p:sp>
    </p:spTree>
    <p:extLst>
      <p:ext uri="{BB962C8B-B14F-4D97-AF65-F5344CB8AC3E}">
        <p14:creationId xmlns:p14="http://schemas.microsoft.com/office/powerpoint/2010/main" val="937999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652D51A-8957-437D-9106-F70692B24D21}" type="datetimeFigureOut">
              <a:rPr lang="it-IT" smtClean="0"/>
              <a:t>09/09/2021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DEE984A-D9C5-4E1A-8437-45EC7F8A0002}"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5783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2652D51A-8957-437D-9106-F70692B24D21}" type="datetimeFigureOut">
              <a:rPr lang="it-IT" smtClean="0"/>
              <a:t>09/09/2021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DEE984A-D9C5-4E1A-8437-45EC7F8A0002}" type="slidenum">
              <a:rPr lang="it-IT" smtClean="0"/>
              <a:t>‹N›</a:t>
            </a:fld>
            <a:endParaRPr lang="it-IT"/>
          </a:p>
        </p:txBody>
      </p:sp>
    </p:spTree>
    <p:extLst>
      <p:ext uri="{BB962C8B-B14F-4D97-AF65-F5344CB8AC3E}">
        <p14:creationId xmlns:p14="http://schemas.microsoft.com/office/powerpoint/2010/main" val="2204227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2652D51A-8957-437D-9106-F70692B24D21}" type="datetimeFigureOut">
              <a:rPr lang="it-IT" smtClean="0"/>
              <a:t>09/09/2021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DEE984A-D9C5-4E1A-8437-45EC7F8A0002}" type="slidenum">
              <a:rPr lang="it-IT" smtClean="0"/>
              <a:t>‹N›</a:t>
            </a:fld>
            <a:endParaRPr lang="it-IT"/>
          </a:p>
        </p:txBody>
      </p:sp>
    </p:spTree>
    <p:extLst>
      <p:ext uri="{BB962C8B-B14F-4D97-AF65-F5344CB8AC3E}">
        <p14:creationId xmlns:p14="http://schemas.microsoft.com/office/powerpoint/2010/main" val="497919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2652D51A-8957-437D-9106-F70692B24D21}" type="datetimeFigureOut">
              <a:rPr lang="it-IT" smtClean="0"/>
              <a:t>09/09/2021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DEE984A-D9C5-4E1A-8437-45EC7F8A0002}" type="slidenum">
              <a:rPr lang="it-IT" smtClean="0"/>
              <a:t>‹N›</a:t>
            </a:fld>
            <a:endParaRPr lang="it-IT"/>
          </a:p>
        </p:txBody>
      </p:sp>
    </p:spTree>
    <p:extLst>
      <p:ext uri="{BB962C8B-B14F-4D97-AF65-F5344CB8AC3E}">
        <p14:creationId xmlns:p14="http://schemas.microsoft.com/office/powerpoint/2010/main" val="674246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2652D51A-8957-437D-9106-F70692B24D21}" type="datetimeFigureOut">
              <a:rPr lang="it-IT" smtClean="0"/>
              <a:t>09/09/2021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DEE984A-D9C5-4E1A-8437-45EC7F8A0002}"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607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2652D51A-8957-437D-9106-F70692B24D21}" type="datetimeFigureOut">
              <a:rPr lang="it-IT" smtClean="0"/>
              <a:t>09/09/2021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DEE984A-D9C5-4E1A-8437-45EC7F8A0002}" type="slidenum">
              <a:rPr lang="it-IT" smtClean="0"/>
              <a:t>‹N›</a:t>
            </a:fld>
            <a:endParaRPr lang="it-IT"/>
          </a:p>
        </p:txBody>
      </p:sp>
    </p:spTree>
    <p:extLst>
      <p:ext uri="{BB962C8B-B14F-4D97-AF65-F5344CB8AC3E}">
        <p14:creationId xmlns:p14="http://schemas.microsoft.com/office/powerpoint/2010/main" val="2880812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097280" y="2582334"/>
            <a:ext cx="4937760" cy="3378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217920" y="2582334"/>
            <a:ext cx="4937760" cy="3378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2652D51A-8957-437D-9106-F70692B24D21}" type="datetimeFigureOut">
              <a:rPr lang="it-IT" smtClean="0"/>
              <a:t>09/09/2021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DDEE984A-D9C5-4E1A-8437-45EC7F8A0002}" type="slidenum">
              <a:rPr lang="it-IT" smtClean="0"/>
              <a:t>‹N›</a:t>
            </a:fld>
            <a:endParaRPr lang="it-IT"/>
          </a:p>
        </p:txBody>
      </p:sp>
    </p:spTree>
    <p:extLst>
      <p:ext uri="{BB962C8B-B14F-4D97-AF65-F5344CB8AC3E}">
        <p14:creationId xmlns:p14="http://schemas.microsoft.com/office/powerpoint/2010/main" val="423004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2652D51A-8957-437D-9106-F70692B24D21}" type="datetimeFigureOut">
              <a:rPr lang="it-IT" smtClean="0"/>
              <a:t>09/09/2021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DDEE984A-D9C5-4E1A-8437-45EC7F8A0002}" type="slidenum">
              <a:rPr lang="it-IT" smtClean="0"/>
              <a:t>‹N›</a:t>
            </a:fld>
            <a:endParaRPr lang="it-IT"/>
          </a:p>
        </p:txBody>
      </p:sp>
    </p:spTree>
    <p:extLst>
      <p:ext uri="{BB962C8B-B14F-4D97-AF65-F5344CB8AC3E}">
        <p14:creationId xmlns:p14="http://schemas.microsoft.com/office/powerpoint/2010/main" val="3802863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652D51A-8957-437D-9106-F70692B24D21}" type="datetimeFigureOut">
              <a:rPr lang="it-IT" smtClean="0"/>
              <a:t>09/09/2021</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DDEE984A-D9C5-4E1A-8437-45EC7F8A0002}" type="slidenum">
              <a:rPr lang="it-IT" smtClean="0"/>
              <a:t>‹N›</a:t>
            </a:fld>
            <a:endParaRPr lang="it-IT"/>
          </a:p>
        </p:txBody>
      </p:sp>
    </p:spTree>
    <p:extLst>
      <p:ext uri="{BB962C8B-B14F-4D97-AF65-F5344CB8AC3E}">
        <p14:creationId xmlns:p14="http://schemas.microsoft.com/office/powerpoint/2010/main" val="1536078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652D51A-8957-437D-9106-F70692B24D21}" type="datetimeFigureOut">
              <a:rPr lang="it-IT" smtClean="0"/>
              <a:t>09/09/2021</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DEE984A-D9C5-4E1A-8437-45EC7F8A0002}" type="slidenum">
              <a:rPr lang="it-IT" smtClean="0"/>
              <a:t>‹N›</a:t>
            </a:fld>
            <a:endParaRPr lang="it-IT"/>
          </a:p>
        </p:txBody>
      </p:sp>
    </p:spTree>
    <p:extLst>
      <p:ext uri="{BB962C8B-B14F-4D97-AF65-F5344CB8AC3E}">
        <p14:creationId xmlns:p14="http://schemas.microsoft.com/office/powerpoint/2010/main" val="1597819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2652D51A-8957-437D-9106-F70692B24D21}" type="datetimeFigureOut">
              <a:rPr lang="it-IT" smtClean="0"/>
              <a:t>09/09/2021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DEE984A-D9C5-4E1A-8437-45EC7F8A0002}" type="slidenum">
              <a:rPr lang="it-IT" smtClean="0"/>
              <a:t>‹N›</a:t>
            </a:fld>
            <a:endParaRPr lang="it-IT"/>
          </a:p>
        </p:txBody>
      </p:sp>
    </p:spTree>
    <p:extLst>
      <p:ext uri="{BB962C8B-B14F-4D97-AF65-F5344CB8AC3E}">
        <p14:creationId xmlns:p14="http://schemas.microsoft.com/office/powerpoint/2010/main" val="2303746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652D51A-8957-437D-9106-F70692B24D21}" type="datetimeFigureOut">
              <a:rPr lang="it-IT" smtClean="0"/>
              <a:t>09/09/2021</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DEE984A-D9C5-4E1A-8437-45EC7F8A0002}" type="slidenum">
              <a:rPr lang="it-IT" smtClean="0"/>
              <a:t>‹N›</a:t>
            </a:fld>
            <a:endParaRPr 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4456357"/>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cid:image001.jpg@01D6D52F.C96D96F0" TargetMode="External"/><Relationship Id="rId7" Type="http://schemas.openxmlformats.org/officeDocument/2006/relationships/image" Target="cid:image002.jpg@01D6B380.81C4C330" TargetMode="Externa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cid:image006.jpg@01D68120.578419A0" TargetMode="External"/><Relationship Id="rId10" Type="http://schemas.openxmlformats.org/officeDocument/2006/relationships/image" Target="../media/image10.png"/><Relationship Id="rId4" Type="http://schemas.openxmlformats.org/officeDocument/2006/relationships/image" Target="../media/image7.jpeg"/><Relationship Id="rId9" Type="http://schemas.openxmlformats.org/officeDocument/2006/relationships/image" Target="cid:image004.jpg@01D6D52F.C96D96F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lettromeccanicabonato.it/" TargetMode="External"/><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hyperlink" Target="https://www.directindustry.it/prod/elettromeccanica-bonato-sas-196677.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97280" y="758952"/>
            <a:ext cx="10058400" cy="3097824"/>
          </a:xfrm>
        </p:spPr>
        <p:txBody>
          <a:bodyPr>
            <a:normAutofit/>
          </a:bodyPr>
          <a:lstStyle/>
          <a:p>
            <a:pPr algn="ctr"/>
            <a:r>
              <a:rPr lang="it-IT" sz="6000" dirty="0" smtClean="0">
                <a:latin typeface="Bahnschrift SemiBold" panose="020B0502040204020203" pitchFamily="34" charset="0"/>
              </a:rPr>
              <a:t>Elettromeccanica Bonato</a:t>
            </a:r>
            <a:endParaRPr lang="it-IT" sz="6000" dirty="0">
              <a:latin typeface="Bahnschrift SemiBold" panose="020B0502040204020203" pitchFamily="34" charset="0"/>
            </a:endParaRPr>
          </a:p>
        </p:txBody>
      </p:sp>
      <p:sp>
        <p:nvSpPr>
          <p:cNvPr id="3" name="Sottotitolo 2"/>
          <p:cNvSpPr>
            <a:spLocks noGrp="1"/>
          </p:cNvSpPr>
          <p:nvPr>
            <p:ph type="subTitle" idx="1"/>
          </p:nvPr>
        </p:nvSpPr>
        <p:spPr/>
        <p:txBody>
          <a:bodyPr>
            <a:normAutofit/>
          </a:bodyPr>
          <a:lstStyle/>
          <a:p>
            <a:pPr algn="ctr"/>
            <a:r>
              <a:rPr lang="it-IT" sz="3200" cap="none" dirty="0" smtClean="0">
                <a:solidFill>
                  <a:schemeClr val="bg1">
                    <a:lumMod val="50000"/>
                  </a:schemeClr>
                </a:solidFill>
                <a:latin typeface="Bahnschrift SemiBold" panose="020B0502040204020203" pitchFamily="34" charset="0"/>
              </a:rPr>
              <a:t>Industrial </a:t>
            </a:r>
            <a:r>
              <a:rPr lang="it-IT" sz="3200" cap="none" dirty="0" err="1" smtClean="0">
                <a:solidFill>
                  <a:schemeClr val="bg1">
                    <a:lumMod val="50000"/>
                  </a:schemeClr>
                </a:solidFill>
                <a:latin typeface="Bahnschrift SemiBold" panose="020B0502040204020203" pitchFamily="34" charset="0"/>
              </a:rPr>
              <a:t>Antistatic</a:t>
            </a:r>
            <a:r>
              <a:rPr lang="it-IT" sz="3200" cap="none" dirty="0" smtClean="0">
                <a:solidFill>
                  <a:schemeClr val="bg1">
                    <a:lumMod val="50000"/>
                  </a:schemeClr>
                </a:solidFill>
                <a:latin typeface="Bahnschrift SemiBold" panose="020B0502040204020203" pitchFamily="34" charset="0"/>
              </a:rPr>
              <a:t> </a:t>
            </a:r>
            <a:r>
              <a:rPr lang="it-IT" sz="3200" cap="none" dirty="0" err="1" smtClean="0">
                <a:solidFill>
                  <a:schemeClr val="bg1">
                    <a:lumMod val="50000"/>
                  </a:schemeClr>
                </a:solidFill>
                <a:latin typeface="Bahnschrift SemiBold" panose="020B0502040204020203" pitchFamily="34" charset="0"/>
              </a:rPr>
              <a:t>Devices</a:t>
            </a:r>
            <a:r>
              <a:rPr lang="it-IT" sz="3200" cap="none" dirty="0" smtClean="0">
                <a:solidFill>
                  <a:schemeClr val="bg1">
                    <a:lumMod val="50000"/>
                  </a:schemeClr>
                </a:solidFill>
                <a:latin typeface="Bahnschrift SemiBold" panose="020B0502040204020203" pitchFamily="34" charset="0"/>
              </a:rPr>
              <a:t> </a:t>
            </a:r>
            <a:endParaRPr lang="it-IT" sz="3200" cap="none" dirty="0">
              <a:solidFill>
                <a:schemeClr val="bg1">
                  <a:lumMod val="50000"/>
                </a:schemeClr>
              </a:solidFill>
              <a:latin typeface="Bahnschrift SemiBold" panose="020B0502040204020203" pitchFamily="34" charset="0"/>
            </a:endParaRPr>
          </a:p>
        </p:txBody>
      </p:sp>
      <p:pic>
        <p:nvPicPr>
          <p:cNvPr id="4" name="Immagine 3"/>
          <p:cNvPicPr>
            <a:picLocks noChangeAspect="1"/>
          </p:cNvPicPr>
          <p:nvPr/>
        </p:nvPicPr>
        <p:blipFill>
          <a:blip r:embed="rId2"/>
          <a:stretch>
            <a:fillRect/>
          </a:stretch>
        </p:blipFill>
        <p:spPr>
          <a:xfrm>
            <a:off x="968754" y="628444"/>
            <a:ext cx="10315451" cy="1772968"/>
          </a:xfrm>
          <a:prstGeom prst="rect">
            <a:avLst/>
          </a:prstGeom>
        </p:spPr>
      </p:pic>
      <p:pic>
        <p:nvPicPr>
          <p:cNvPr id="5" name="Immagine 4"/>
          <p:cNvPicPr>
            <a:picLocks noChangeAspect="1"/>
          </p:cNvPicPr>
          <p:nvPr/>
        </p:nvPicPr>
        <p:blipFill>
          <a:blip r:embed="rId3"/>
          <a:stretch>
            <a:fillRect/>
          </a:stretch>
        </p:blipFill>
        <p:spPr>
          <a:xfrm>
            <a:off x="2266426" y="4510168"/>
            <a:ext cx="433232" cy="288558"/>
          </a:xfrm>
          <a:prstGeom prst="rect">
            <a:avLst/>
          </a:prstGeom>
        </p:spPr>
      </p:pic>
      <p:pic>
        <p:nvPicPr>
          <p:cNvPr id="6" name="Immagine 5"/>
          <p:cNvPicPr>
            <a:picLocks noChangeAspect="1"/>
          </p:cNvPicPr>
          <p:nvPr/>
        </p:nvPicPr>
        <p:blipFill>
          <a:blip r:embed="rId3"/>
          <a:stretch>
            <a:fillRect/>
          </a:stretch>
        </p:blipFill>
        <p:spPr>
          <a:xfrm>
            <a:off x="9516312" y="4510168"/>
            <a:ext cx="433232" cy="288558"/>
          </a:xfrm>
          <a:prstGeom prst="rect">
            <a:avLst/>
          </a:prstGeom>
        </p:spPr>
      </p:pic>
    </p:spTree>
    <p:extLst>
      <p:ext uri="{BB962C8B-B14F-4D97-AF65-F5344CB8AC3E}">
        <p14:creationId xmlns:p14="http://schemas.microsoft.com/office/powerpoint/2010/main" val="3711724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latin typeface="Bahnschrift" panose="020B0502040204020203" pitchFamily="34" charset="0"/>
              </a:rPr>
              <a:t>                       </a:t>
            </a:r>
            <a:r>
              <a:rPr lang="it-IT" sz="5400" dirty="0" err="1" smtClean="0">
                <a:solidFill>
                  <a:srgbClr val="CC0000"/>
                </a:solidFill>
                <a:latin typeface="Bahnschrift SemiBold" panose="020B0502040204020203" pitchFamily="34" charset="0"/>
              </a:rPr>
              <a:t>Since</a:t>
            </a:r>
            <a:r>
              <a:rPr lang="it-IT" sz="5400" dirty="0" smtClean="0">
                <a:solidFill>
                  <a:srgbClr val="CC0000"/>
                </a:solidFill>
                <a:latin typeface="Bahnschrift SemiBold" panose="020B0502040204020203" pitchFamily="34" charset="0"/>
              </a:rPr>
              <a:t> 1978</a:t>
            </a:r>
            <a:endParaRPr lang="it-IT" dirty="0">
              <a:solidFill>
                <a:srgbClr val="CC0000"/>
              </a:solidFill>
              <a:latin typeface="Bahnschrift SemiBold" panose="020B0502040204020203" pitchFamily="34" charset="0"/>
            </a:endParaRPr>
          </a:p>
        </p:txBody>
      </p:sp>
      <p:sp>
        <p:nvSpPr>
          <p:cNvPr id="3" name="Segnaposto contenuto 2"/>
          <p:cNvSpPr>
            <a:spLocks noGrp="1"/>
          </p:cNvSpPr>
          <p:nvPr>
            <p:ph type="body" idx="4294967295"/>
          </p:nvPr>
        </p:nvSpPr>
        <p:spPr>
          <a:xfrm>
            <a:off x="1097280" y="2179055"/>
            <a:ext cx="10058400" cy="2551113"/>
          </a:xfrm>
        </p:spPr>
        <p:txBody>
          <a:bodyPr>
            <a:normAutofit fontScale="25000" lnSpcReduction="20000"/>
          </a:bodyPr>
          <a:lstStyle/>
          <a:p>
            <a:endParaRPr lang="en-US" dirty="0" smtClean="0">
              <a:solidFill>
                <a:srgbClr val="333333"/>
              </a:solidFill>
              <a:latin typeface="Bahnschrift SemiBold" panose="020B0502040204020203" pitchFamily="34" charset="0"/>
            </a:endParaRPr>
          </a:p>
          <a:p>
            <a:pPr algn="just">
              <a:lnSpc>
                <a:spcPct val="120000"/>
              </a:lnSpc>
              <a:spcBef>
                <a:spcPts val="0"/>
              </a:spcBef>
              <a:spcAft>
                <a:spcPts val="0"/>
              </a:spcAft>
            </a:pPr>
            <a:r>
              <a:rPr lang="en-US" sz="7200" b="1" cap="none" dirty="0" smtClean="0">
                <a:solidFill>
                  <a:srgbClr val="4D4D4D"/>
                </a:solidFill>
                <a:latin typeface="Bahnschrift SemiBold" panose="020B0502040204020203" pitchFamily="34" charset="0"/>
              </a:rPr>
              <a:t>Founded by Mr. </a:t>
            </a:r>
            <a:r>
              <a:rPr lang="en-US" sz="7200" b="1" cap="none" dirty="0" err="1" smtClean="0">
                <a:solidFill>
                  <a:srgbClr val="4D4D4D"/>
                </a:solidFill>
                <a:latin typeface="Bahnschrift SemiBold" panose="020B0502040204020203" pitchFamily="34" charset="0"/>
              </a:rPr>
              <a:t>Ermenegildo</a:t>
            </a:r>
            <a:r>
              <a:rPr lang="en-US" sz="7200" b="1" cap="none" dirty="0" smtClean="0">
                <a:solidFill>
                  <a:srgbClr val="4D4D4D"/>
                </a:solidFill>
                <a:latin typeface="Bahnschrift SemiBold" panose="020B0502040204020203" pitchFamily="34" charset="0"/>
              </a:rPr>
              <a:t> Bonato, Electrical Engineer, </a:t>
            </a:r>
            <a:r>
              <a:rPr lang="en-US" sz="7200" b="1" cap="none" dirty="0" err="1" smtClean="0">
                <a:solidFill>
                  <a:srgbClr val="4D4D4D"/>
                </a:solidFill>
                <a:latin typeface="Bahnschrift SemiBold" panose="020B0502040204020203" pitchFamily="34" charset="0"/>
              </a:rPr>
              <a:t>Elettromeccanica</a:t>
            </a:r>
            <a:r>
              <a:rPr lang="en-US" sz="7200" b="1" cap="none" dirty="0" smtClean="0">
                <a:solidFill>
                  <a:srgbClr val="4D4D4D"/>
                </a:solidFill>
                <a:latin typeface="Bahnschrift SemiBold" panose="020B0502040204020203" pitchFamily="34" charset="0"/>
              </a:rPr>
              <a:t> Bonato has over 40 years of activity in designing and manufacturing devices for eliminating or reducing problems caused by static electricity</a:t>
            </a:r>
          </a:p>
          <a:p>
            <a:pPr algn="just">
              <a:lnSpc>
                <a:spcPct val="120000"/>
              </a:lnSpc>
              <a:spcBef>
                <a:spcPts val="0"/>
              </a:spcBef>
              <a:spcAft>
                <a:spcPts val="0"/>
              </a:spcAft>
            </a:pPr>
            <a:endParaRPr lang="en-US" sz="7200" cap="none" dirty="0" smtClean="0">
              <a:solidFill>
                <a:srgbClr val="4D4D4D"/>
              </a:solidFill>
              <a:latin typeface="Bahnschrift SemiBold" panose="020B0502040204020203" pitchFamily="34" charset="0"/>
            </a:endParaRPr>
          </a:p>
          <a:p>
            <a:pPr algn="just">
              <a:lnSpc>
                <a:spcPct val="120000"/>
              </a:lnSpc>
              <a:spcBef>
                <a:spcPts val="0"/>
              </a:spcBef>
              <a:spcAft>
                <a:spcPts val="0"/>
              </a:spcAft>
            </a:pPr>
            <a:r>
              <a:rPr lang="en-US" sz="7200" cap="none" dirty="0" smtClean="0">
                <a:solidFill>
                  <a:srgbClr val="4D4D4D"/>
                </a:solidFill>
                <a:latin typeface="Bahnschrift SemiBold" panose="020B0502040204020203" pitchFamily="34" charset="0"/>
              </a:rPr>
              <a:t>The registered office and production unit are located in </a:t>
            </a:r>
            <a:r>
              <a:rPr lang="en-US" sz="7200" cap="none" dirty="0" err="1" smtClean="0">
                <a:solidFill>
                  <a:srgbClr val="4D4D4D"/>
                </a:solidFill>
                <a:latin typeface="Bahnschrift SemiBold" panose="020B0502040204020203" pitchFamily="34" charset="0"/>
              </a:rPr>
              <a:t>Carrè</a:t>
            </a:r>
            <a:r>
              <a:rPr lang="en-US" sz="7200" cap="none" dirty="0" smtClean="0">
                <a:solidFill>
                  <a:srgbClr val="4D4D4D"/>
                </a:solidFill>
                <a:latin typeface="Bahnschrift SemiBold" panose="020B0502040204020203" pitchFamily="34" charset="0"/>
              </a:rPr>
              <a:t> (province of Vicenza), for a total surface of 800 square meters, where 10 people are employed full-time, products are exported to over 50 countries worldwide and the company’s turnover is approximately 2.000.000,00 Euros</a:t>
            </a:r>
            <a:endParaRPr lang="it-IT" sz="7200" cap="none" dirty="0" smtClean="0">
              <a:solidFill>
                <a:srgbClr val="4D4D4D"/>
              </a:solidFill>
              <a:latin typeface="Bahnschrift SemiBold" panose="020B0502040204020203" pitchFamily="34" charset="0"/>
            </a:endParaRPr>
          </a:p>
          <a:p>
            <a:endParaRPr lang="it-IT" dirty="0"/>
          </a:p>
        </p:txBody>
      </p:sp>
      <p:pic>
        <p:nvPicPr>
          <p:cNvPr id="4" name="Segnaposto contenuto 13"/>
          <p:cNvPicPr>
            <a:picLocks noChangeAspect="1"/>
          </p:cNvPicPr>
          <p:nvPr/>
        </p:nvPicPr>
        <p:blipFill>
          <a:blip r:embed="rId3"/>
          <a:stretch>
            <a:fillRect/>
          </a:stretch>
        </p:blipFill>
        <p:spPr>
          <a:xfrm>
            <a:off x="1193851" y="-24011"/>
            <a:ext cx="2267416" cy="1737284"/>
          </a:xfrm>
          <a:prstGeom prst="rect">
            <a:avLst/>
          </a:prstGeom>
        </p:spPr>
      </p:pic>
    </p:spTree>
    <p:extLst>
      <p:ext uri="{BB962C8B-B14F-4D97-AF65-F5344CB8AC3E}">
        <p14:creationId xmlns:p14="http://schemas.microsoft.com/office/powerpoint/2010/main" val="2077482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7280" y="39575"/>
            <a:ext cx="10058400" cy="1450757"/>
          </a:xfrm>
        </p:spPr>
        <p:txBody>
          <a:bodyPr>
            <a:normAutofit/>
          </a:bodyPr>
          <a:lstStyle/>
          <a:p>
            <a:r>
              <a:rPr lang="it-IT" sz="4000" dirty="0" smtClean="0">
                <a:solidFill>
                  <a:srgbClr val="0000CC"/>
                </a:solidFill>
                <a:latin typeface="Bahnschrift SemiBold" panose="020B0502040204020203" pitchFamily="34" charset="0"/>
              </a:rPr>
              <a:t>EFFECTS OF ELECTROSTATIC CHARGES </a:t>
            </a:r>
            <a:endParaRPr lang="it-IT" sz="4000" dirty="0">
              <a:solidFill>
                <a:srgbClr val="0000CC"/>
              </a:solidFill>
              <a:latin typeface="Bahnschrift SemiBold" panose="020B0502040204020203" pitchFamily="34" charset="0"/>
            </a:endParaRPr>
          </a:p>
        </p:txBody>
      </p:sp>
      <p:sp>
        <p:nvSpPr>
          <p:cNvPr id="3" name="Segnaposto contenuto 2"/>
          <p:cNvSpPr>
            <a:spLocks noGrp="1"/>
          </p:cNvSpPr>
          <p:nvPr>
            <p:ph idx="1"/>
          </p:nvPr>
        </p:nvSpPr>
        <p:spPr>
          <a:xfrm>
            <a:off x="1097280" y="1234632"/>
            <a:ext cx="9975108" cy="4834759"/>
          </a:xfrm>
        </p:spPr>
        <p:txBody>
          <a:bodyPr>
            <a:normAutofit lnSpcReduction="10000"/>
          </a:bodyPr>
          <a:lstStyle/>
          <a:p>
            <a:pPr algn="just"/>
            <a:endParaRPr lang="en-US" sz="1500" dirty="0" smtClean="0">
              <a:latin typeface="Bahnschrift SemiBold" panose="020B0502040204020203" pitchFamily="34" charset="0"/>
            </a:endParaRPr>
          </a:p>
          <a:p>
            <a:pPr algn="just"/>
            <a:endParaRPr lang="en-US" sz="1500" dirty="0" smtClean="0">
              <a:latin typeface="Bahnschrift SemiBold" panose="020B0502040204020203" pitchFamily="34" charset="0"/>
            </a:endParaRPr>
          </a:p>
          <a:p>
            <a:pPr algn="just"/>
            <a:r>
              <a:rPr lang="en-US" sz="1500" dirty="0" smtClean="0">
                <a:latin typeface="Bahnschrift SemiBold" panose="020B0502040204020203" pitchFamily="34" charset="0"/>
              </a:rPr>
              <a:t>Electrostatic </a:t>
            </a:r>
            <a:r>
              <a:rPr lang="en-US" sz="1500" dirty="0">
                <a:latin typeface="Bahnschrift SemiBold" panose="020B0502040204020203" pitchFamily="34" charset="0"/>
              </a:rPr>
              <a:t>charges cause many troubles, as attracting dust and other foreign materials; during the processing phases that material adheres to some machine components, forcing the company to suspend production and carry out all the necessary operations for not spoiling the </a:t>
            </a:r>
            <a:r>
              <a:rPr lang="en-US" sz="1500" dirty="0" smtClean="0">
                <a:latin typeface="Bahnschrift SemiBold" panose="020B0502040204020203" pitchFamily="34" charset="0"/>
              </a:rPr>
              <a:t>product</a:t>
            </a:r>
          </a:p>
          <a:p>
            <a:pPr algn="just"/>
            <a:endParaRPr lang="en-US" sz="1500" dirty="0">
              <a:latin typeface="Bahnschrift SemiBold" panose="020B0502040204020203" pitchFamily="34" charset="0"/>
            </a:endParaRPr>
          </a:p>
          <a:p>
            <a:pPr algn="just"/>
            <a:endParaRPr lang="en-US" sz="1500" dirty="0">
              <a:latin typeface="Bahnschrift SemiBold" panose="020B0502040204020203" pitchFamily="34" charset="0"/>
            </a:endParaRPr>
          </a:p>
          <a:p>
            <a:pPr algn="just"/>
            <a:endParaRPr lang="en-US" sz="1500" dirty="0" smtClean="0">
              <a:latin typeface="Bahnschrift SemiBold" panose="020B0502040204020203" pitchFamily="34" charset="0"/>
            </a:endParaRPr>
          </a:p>
          <a:p>
            <a:pPr algn="just"/>
            <a:endParaRPr lang="en-US" sz="1500" dirty="0">
              <a:latin typeface="Bahnschrift SemiBold" panose="020B0502040204020203" pitchFamily="34" charset="0"/>
            </a:endParaRPr>
          </a:p>
          <a:p>
            <a:pPr algn="just"/>
            <a:r>
              <a:rPr lang="en-US" sz="1500" dirty="0" smtClean="0">
                <a:latin typeface="Bahnschrift SemiBold" panose="020B0502040204020203" pitchFamily="34" charset="0"/>
              </a:rPr>
              <a:t>Electrostatic </a:t>
            </a:r>
            <a:r>
              <a:rPr lang="en-US" sz="1500" dirty="0">
                <a:latin typeface="Bahnschrift SemiBold" panose="020B0502040204020203" pitchFamily="34" charset="0"/>
              </a:rPr>
              <a:t>charges can be dangerous as they trigger potentially harmful discharges for electrical and electronic equipment and can cause fires, explosions or even injure people</a:t>
            </a:r>
          </a:p>
          <a:p>
            <a:pPr algn="just"/>
            <a:r>
              <a:rPr lang="en-US" sz="1500" dirty="0">
                <a:latin typeface="Bahnschrift SemiBold" panose="020B0502040204020203" pitchFamily="34" charset="0"/>
              </a:rPr>
              <a:t>Static electricity can also be deliberately generated and controlled to improve quality and increase </a:t>
            </a:r>
            <a:r>
              <a:rPr lang="en-US" sz="1500" dirty="0" smtClean="0">
                <a:latin typeface="Bahnschrift SemiBold" panose="020B0502040204020203" pitchFamily="34" charset="0"/>
              </a:rPr>
              <a:t>productivity</a:t>
            </a:r>
          </a:p>
          <a:p>
            <a:pPr algn="just"/>
            <a:r>
              <a:rPr lang="en-US" sz="1500" dirty="0">
                <a:latin typeface="Bahnschrift SemiBold" panose="020B0502040204020203" pitchFamily="34" charset="0"/>
                <a:ea typeface="Calibri" panose="020F0502020204030204" pitchFamily="34" charset="0"/>
              </a:rPr>
              <a:t>To neutralize or eliminate electrostatic charges, it is necessary to ionize the air surrounding the charged body, breaking down the air atoms into positive ions (free nuclei) and negative ions (free electrons)</a:t>
            </a:r>
          </a:p>
          <a:p>
            <a:pPr algn="just"/>
            <a:r>
              <a:rPr lang="en-US" sz="1500" dirty="0" smtClean="0">
                <a:latin typeface="Bahnschrift SemiBold" panose="020B0502040204020203" pitchFamily="34" charset="0"/>
                <a:ea typeface="Calibri" panose="020F0502020204030204" pitchFamily="34" charset="0"/>
              </a:rPr>
              <a:t>While </a:t>
            </a:r>
            <a:r>
              <a:rPr lang="en-US" sz="1500" dirty="0">
                <a:latin typeface="Bahnschrift SemiBold" panose="020B0502040204020203" pitchFamily="34" charset="0"/>
                <a:ea typeface="Calibri" panose="020F0502020204030204" pitchFamily="34" charset="0"/>
              </a:rPr>
              <a:t>opposite charges attract each other, a negatively charged body will attract positive ions and produce its negative ions until it becomes neutral, while a positively charged body will attract negative ions to become neutral</a:t>
            </a:r>
            <a:endParaRPr lang="it-IT" sz="1500" dirty="0">
              <a:latin typeface="Bahnschrift SemiBold" panose="020B0502040204020203" pitchFamily="34" charset="0"/>
            </a:endParaRPr>
          </a:p>
          <a:p>
            <a:pPr algn="just"/>
            <a:endParaRPr lang="it-IT" dirty="0">
              <a:latin typeface="Bahnschrift" panose="020B0502040204020203" pitchFamily="34" charset="0"/>
            </a:endParaRPr>
          </a:p>
          <a:p>
            <a:endParaRPr lang="it-IT" dirty="0"/>
          </a:p>
        </p:txBody>
      </p:sp>
      <p:pic>
        <p:nvPicPr>
          <p:cNvPr id="9" name="Immagine 8"/>
          <p:cNvPicPr>
            <a:picLocks noChangeAspect="1"/>
          </p:cNvPicPr>
          <p:nvPr/>
        </p:nvPicPr>
        <p:blipFill>
          <a:blip r:embed="rId2"/>
          <a:stretch>
            <a:fillRect/>
          </a:stretch>
        </p:blipFill>
        <p:spPr>
          <a:xfrm>
            <a:off x="2754107" y="2751869"/>
            <a:ext cx="7088777" cy="1276089"/>
          </a:xfrm>
          <a:prstGeom prst="rect">
            <a:avLst/>
          </a:prstGeom>
        </p:spPr>
      </p:pic>
    </p:spTree>
    <p:extLst>
      <p:ext uri="{BB962C8B-B14F-4D97-AF65-F5344CB8AC3E}">
        <p14:creationId xmlns:p14="http://schemas.microsoft.com/office/powerpoint/2010/main" val="3886863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138993" y="924921"/>
            <a:ext cx="7680356" cy="4616648"/>
          </a:xfrm>
          <a:prstGeom prst="rect">
            <a:avLst/>
          </a:prstGeom>
        </p:spPr>
        <p:txBody>
          <a:bodyPr wrap="square">
            <a:spAutoFit/>
          </a:bodyPr>
          <a:lstStyle/>
          <a:p>
            <a:r>
              <a:rPr lang="it-IT" sz="2000" b="1" dirty="0" smtClean="0">
                <a:latin typeface="Bahnschrift SemiBold" panose="020B0502040204020203" pitchFamily="34" charset="0"/>
              </a:rPr>
              <a:t> </a:t>
            </a:r>
          </a:p>
          <a:p>
            <a:endParaRPr lang="it-IT" sz="1600" dirty="0" smtClean="0">
              <a:latin typeface="Bahnschrift SemiBold" panose="020B0502040204020203" pitchFamily="34" charset="0"/>
            </a:endParaRPr>
          </a:p>
          <a:p>
            <a:pPr algn="just"/>
            <a:r>
              <a:rPr lang="it-IT" b="1" dirty="0" smtClean="0">
                <a:solidFill>
                  <a:srgbClr val="000000"/>
                </a:solidFill>
                <a:latin typeface="Bahnschrift SemiBold" panose="020B0502040204020203" pitchFamily="34" charset="0"/>
              </a:rPr>
              <a:t>PRODUCTS AND APPLICATIONS</a:t>
            </a:r>
          </a:p>
          <a:p>
            <a:pPr algn="just"/>
            <a:endParaRPr lang="en-US" sz="1600" dirty="0" smtClean="0">
              <a:latin typeface="Bahnschrift SemiBold" panose="020B0502040204020203" pitchFamily="34" charset="0"/>
            </a:endParaRPr>
          </a:p>
          <a:p>
            <a:pPr algn="just"/>
            <a:r>
              <a:rPr lang="en-US" sz="1600" dirty="0" smtClean="0">
                <a:solidFill>
                  <a:srgbClr val="4D4D4D"/>
                </a:solidFill>
                <a:latin typeface="Bahnschrift SemiBold" panose="020B0502040204020203" pitchFamily="34" charset="0"/>
              </a:rPr>
              <a:t>The company </a:t>
            </a:r>
            <a:r>
              <a:rPr lang="en-US" sz="1600" dirty="0" err="1" smtClean="0">
                <a:solidFill>
                  <a:srgbClr val="4D4D4D"/>
                </a:solidFill>
                <a:latin typeface="Bahnschrift SemiBold" panose="020B0502040204020203" pitchFamily="34" charset="0"/>
              </a:rPr>
              <a:t>Elettromeccanica</a:t>
            </a:r>
            <a:r>
              <a:rPr lang="en-US" sz="1600" dirty="0" smtClean="0">
                <a:solidFill>
                  <a:srgbClr val="4D4D4D"/>
                </a:solidFill>
                <a:latin typeface="Bahnschrift SemiBold" panose="020B0502040204020203" pitchFamily="34" charset="0"/>
              </a:rPr>
              <a:t> Bonato, ISO 9001 certified, designs and manufactures systems for controlling electrostatic current, also with ATEX marking</a:t>
            </a:r>
          </a:p>
          <a:p>
            <a:pPr algn="just"/>
            <a:endParaRPr lang="en-US" sz="1600" dirty="0" smtClean="0">
              <a:solidFill>
                <a:srgbClr val="4D4D4D"/>
              </a:solidFill>
              <a:latin typeface="Bahnschrift SemiBold" panose="020B0502040204020203" pitchFamily="34" charset="0"/>
            </a:endParaRPr>
          </a:p>
          <a:p>
            <a:pPr algn="just"/>
            <a:r>
              <a:rPr lang="en-US" sz="1600" dirty="0" smtClean="0">
                <a:solidFill>
                  <a:srgbClr val="4D4D4D"/>
                </a:solidFill>
                <a:latin typeface="Bahnschrift SemiBold" panose="020B0502040204020203" pitchFamily="34" charset="0"/>
              </a:rPr>
              <a:t>Its range includes charge and discharge bars, antistatic guns, nozzles, blowers and fans, antistatic power supplies and generators, carbon fiber brushes, edge holders and fixing heads</a:t>
            </a:r>
          </a:p>
          <a:p>
            <a:pPr algn="just"/>
            <a:endParaRPr lang="en-US" sz="1600" dirty="0" smtClean="0">
              <a:solidFill>
                <a:srgbClr val="4D4D4D"/>
              </a:solidFill>
              <a:latin typeface="Bahnschrift SemiBold" panose="020B0502040204020203" pitchFamily="34" charset="0"/>
            </a:endParaRPr>
          </a:p>
          <a:p>
            <a:pPr algn="just"/>
            <a:r>
              <a:rPr lang="en-US" sz="1600" dirty="0" smtClean="0">
                <a:solidFill>
                  <a:srgbClr val="4D4D4D"/>
                </a:solidFill>
                <a:latin typeface="Bahnschrift SemiBold" panose="020B0502040204020203" pitchFamily="34" charset="0"/>
              </a:rPr>
              <a:t>There are many industrial processes that require antistatic equipment, among others: packaging and transport lines, textile finishing processes, rotogravure and </a:t>
            </a:r>
            <a:r>
              <a:rPr lang="en-US" sz="1600" dirty="0" err="1" smtClean="0">
                <a:solidFill>
                  <a:srgbClr val="4D4D4D"/>
                </a:solidFill>
                <a:latin typeface="Bahnschrift SemiBold" panose="020B0502040204020203" pitchFamily="34" charset="0"/>
              </a:rPr>
              <a:t>rotoflex</a:t>
            </a:r>
            <a:r>
              <a:rPr lang="en-US" sz="1600" dirty="0" smtClean="0">
                <a:solidFill>
                  <a:srgbClr val="4D4D4D"/>
                </a:solidFill>
                <a:latin typeface="Bahnschrift SemiBold" panose="020B0502040204020203" pitchFamily="34" charset="0"/>
              </a:rPr>
              <a:t> printing machines, labeling machines, packaging machines, cutters and </a:t>
            </a:r>
            <a:r>
              <a:rPr lang="en-US" sz="1600" dirty="0" err="1" smtClean="0">
                <a:solidFill>
                  <a:srgbClr val="4D4D4D"/>
                </a:solidFill>
                <a:latin typeface="Bahnschrift SemiBold" panose="020B0502040204020203" pitchFamily="34" charset="0"/>
              </a:rPr>
              <a:t>rewinders</a:t>
            </a:r>
            <a:r>
              <a:rPr lang="en-US" sz="1600" dirty="0" smtClean="0">
                <a:solidFill>
                  <a:srgbClr val="4D4D4D"/>
                </a:solidFill>
                <a:latin typeface="Bahnschrift SemiBold" panose="020B0502040204020203" pitchFamily="34" charset="0"/>
              </a:rPr>
              <a:t>, plastic injection lines and film blowing, corona and plasma surface treatments, woodworking lines </a:t>
            </a:r>
            <a:r>
              <a:rPr lang="en-US" sz="1600" smtClean="0">
                <a:solidFill>
                  <a:srgbClr val="4D4D4D"/>
                </a:solidFill>
                <a:latin typeface="Bahnschrift SemiBold" panose="020B0502040204020203" pitchFamily="34" charset="0"/>
              </a:rPr>
              <a:t>(lamination), </a:t>
            </a:r>
            <a:r>
              <a:rPr lang="en-US" sz="1600" dirty="0" smtClean="0">
                <a:solidFill>
                  <a:srgbClr val="4D4D4D"/>
                </a:solidFill>
                <a:latin typeface="Bahnschrift SemiBold" panose="020B0502040204020203" pitchFamily="34" charset="0"/>
              </a:rPr>
              <a:t>painting plants</a:t>
            </a:r>
            <a:endParaRPr lang="it-IT" sz="1600" dirty="0" smtClean="0">
              <a:solidFill>
                <a:srgbClr val="4D4D4D"/>
              </a:solidFill>
              <a:latin typeface="Bahnschrift SemiBold" panose="020B0502040204020203" pitchFamily="34" charset="0"/>
            </a:endParaRPr>
          </a:p>
          <a:p>
            <a:endParaRPr lang="it-IT" dirty="0"/>
          </a:p>
        </p:txBody>
      </p:sp>
      <p:pic>
        <p:nvPicPr>
          <p:cNvPr id="2052" name="Immagine 6" descr="cid:image001.jpg@01D6D52F.C96D96F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50202" y="769544"/>
            <a:ext cx="1857375" cy="12382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id:image006.jpg@01D68120.578419A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050202" y="2007794"/>
            <a:ext cx="1381125" cy="11715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id:image002.jpg@01D6B380.81C4C330"/>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050202" y="3179369"/>
            <a:ext cx="1476375" cy="1152525"/>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cid:image004.jpg@01D6D52F.C96D96F0"/>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1050202" y="4331894"/>
            <a:ext cx="1219200" cy="12096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p:cNvSpPr>
            <a:spLocks noChangeArrowheads="1"/>
          </p:cNvSpPr>
          <p:nvPr/>
        </p:nvSpPr>
        <p:spPr bwMode="auto">
          <a:xfrm>
            <a:off x="1050202" y="7695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4" name="Rectangle 6"/>
          <p:cNvSpPr>
            <a:spLocks noChangeArrowheads="1"/>
          </p:cNvSpPr>
          <p:nvPr/>
        </p:nvSpPr>
        <p:spPr bwMode="auto">
          <a:xfrm>
            <a:off x="1050202" y="200779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it-IT" sz="1100" b="0" i="0" u="none" strike="noStrike" cap="none" normalizeH="0" baseline="0" smtClean="0">
                <a:ln>
                  <a:noFill/>
                </a:ln>
                <a:solidFill>
                  <a:srgbClr val="2F5597"/>
                </a:solidFill>
                <a:effectLst/>
                <a:latin typeface="Arial" panose="020B0604020202020204" pitchFamily="34" charset="0"/>
                <a:ea typeface="Calibri" panose="020F0502020204030204" pitchFamily="34" charset="0"/>
              </a:rPr>
              <a:t>  </a:t>
            </a:r>
            <a:endParaRPr kumimoji="0" lang="en-GB" altLang="it-IT" sz="1800" b="0" i="0" u="none" strike="noStrike" cap="none" normalizeH="0" baseline="0" smtClean="0">
              <a:ln>
                <a:noFill/>
              </a:ln>
              <a:solidFill>
                <a:schemeClr val="tx1"/>
              </a:solidFill>
              <a:effectLst/>
              <a:latin typeface="Arial" panose="020B0604020202020204" pitchFamily="34" charset="0"/>
            </a:endParaRPr>
          </a:p>
        </p:txBody>
      </p:sp>
      <p:sp>
        <p:nvSpPr>
          <p:cNvPr id="5" name="Rectangle 7"/>
          <p:cNvSpPr>
            <a:spLocks noChangeArrowheads="1"/>
          </p:cNvSpPr>
          <p:nvPr/>
        </p:nvSpPr>
        <p:spPr bwMode="auto">
          <a:xfrm>
            <a:off x="1050202" y="31793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6" name="Rectangle 8"/>
          <p:cNvSpPr>
            <a:spLocks noChangeArrowheads="1"/>
          </p:cNvSpPr>
          <p:nvPr/>
        </p:nvSpPr>
        <p:spPr bwMode="auto">
          <a:xfrm>
            <a:off x="1050202" y="433189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7" name="Immagine 6"/>
          <p:cNvPicPr>
            <a:picLocks noChangeAspect="1"/>
          </p:cNvPicPr>
          <p:nvPr/>
        </p:nvPicPr>
        <p:blipFill>
          <a:blip r:embed="rId10"/>
          <a:stretch>
            <a:fillRect/>
          </a:stretch>
        </p:blipFill>
        <p:spPr>
          <a:xfrm>
            <a:off x="2831174" y="340568"/>
            <a:ext cx="5009125" cy="1090964"/>
          </a:xfrm>
          <a:prstGeom prst="rect">
            <a:avLst/>
          </a:prstGeom>
        </p:spPr>
      </p:pic>
    </p:spTree>
    <p:extLst>
      <p:ext uri="{BB962C8B-B14F-4D97-AF65-F5344CB8AC3E}">
        <p14:creationId xmlns:p14="http://schemas.microsoft.com/office/powerpoint/2010/main" val="3610534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2915813" y="1401477"/>
            <a:ext cx="6492240" cy="5257800"/>
          </a:xfrm>
        </p:spPr>
        <p:txBody>
          <a:bodyPr/>
          <a:lstStyle/>
          <a:p>
            <a:endParaRPr lang="it-IT" dirty="0" smtClean="0"/>
          </a:p>
          <a:p>
            <a:endParaRPr lang="it-IT" dirty="0"/>
          </a:p>
          <a:p>
            <a:endParaRPr lang="it-IT" dirty="0" smtClean="0"/>
          </a:p>
          <a:p>
            <a:endParaRPr lang="it-IT" dirty="0"/>
          </a:p>
          <a:p>
            <a:endParaRPr lang="it-IT" dirty="0"/>
          </a:p>
        </p:txBody>
      </p:sp>
      <p:sp>
        <p:nvSpPr>
          <p:cNvPr id="4" name="Segnaposto testo 3"/>
          <p:cNvSpPr>
            <a:spLocks noGrp="1"/>
          </p:cNvSpPr>
          <p:nvPr>
            <p:ph type="body" sz="half" idx="2"/>
          </p:nvPr>
        </p:nvSpPr>
        <p:spPr>
          <a:xfrm>
            <a:off x="457200" y="2926080"/>
            <a:ext cx="3531326" cy="3379124"/>
          </a:xfrm>
        </p:spPr>
        <p:txBody>
          <a:bodyPr/>
          <a:lstStyle/>
          <a:p>
            <a:endParaRPr lang="it-IT" dirty="0" smtClean="0"/>
          </a:p>
          <a:p>
            <a:endParaRPr lang="it-IT" dirty="0"/>
          </a:p>
          <a:p>
            <a:endParaRPr lang="it-IT" dirty="0" smtClean="0"/>
          </a:p>
          <a:p>
            <a:endParaRPr lang="it-IT" sz="1800" dirty="0" smtClean="0">
              <a:latin typeface="Bahnschrift" panose="020B0502040204020203" pitchFamily="34" charset="0"/>
            </a:endParaRPr>
          </a:p>
        </p:txBody>
      </p:sp>
      <p:pic>
        <p:nvPicPr>
          <p:cNvPr id="6" name="Immagine 5"/>
          <p:cNvPicPr>
            <a:picLocks noChangeAspect="1"/>
          </p:cNvPicPr>
          <p:nvPr/>
        </p:nvPicPr>
        <p:blipFill>
          <a:blip r:embed="rId2"/>
          <a:stretch>
            <a:fillRect/>
          </a:stretch>
        </p:blipFill>
        <p:spPr>
          <a:xfrm>
            <a:off x="2159250" y="920376"/>
            <a:ext cx="7591331" cy="1914195"/>
          </a:xfrm>
          <a:prstGeom prst="rect">
            <a:avLst/>
          </a:prstGeom>
        </p:spPr>
      </p:pic>
      <p:sp>
        <p:nvSpPr>
          <p:cNvPr id="8" name="Rettangolo 7"/>
          <p:cNvSpPr/>
          <p:nvPr/>
        </p:nvSpPr>
        <p:spPr>
          <a:xfrm>
            <a:off x="2915812" y="3238130"/>
            <a:ext cx="6834769" cy="2308324"/>
          </a:xfrm>
          <a:prstGeom prst="rect">
            <a:avLst/>
          </a:prstGeom>
        </p:spPr>
        <p:txBody>
          <a:bodyPr wrap="square">
            <a:spAutoFit/>
          </a:bodyPr>
          <a:lstStyle/>
          <a:p>
            <a:pPr>
              <a:spcAft>
                <a:spcPts val="0"/>
              </a:spcAft>
            </a:pPr>
            <a:r>
              <a:rPr lang="it-IT" b="1" dirty="0">
                <a:solidFill>
                  <a:srgbClr val="000000"/>
                </a:solidFill>
                <a:latin typeface="Calibri" panose="020F0502020204030204" pitchFamily="34" charset="0"/>
                <a:ea typeface="Calibri" panose="020F0502020204030204" pitchFamily="34" charset="0"/>
              </a:rPr>
              <a:t>Elettromeccanica Bonato s.a.s.</a:t>
            </a:r>
            <a:r>
              <a:rPr lang="it-IT" dirty="0">
                <a:solidFill>
                  <a:srgbClr val="000000"/>
                </a:solidFill>
                <a:latin typeface="Calibri" panose="020F0502020204030204" pitchFamily="34" charset="0"/>
                <a:ea typeface="Calibri" panose="020F0502020204030204" pitchFamily="34" charset="0"/>
              </a:rPr>
              <a:t/>
            </a:r>
            <a:br>
              <a:rPr lang="it-IT" dirty="0">
                <a:solidFill>
                  <a:srgbClr val="000000"/>
                </a:solidFill>
                <a:latin typeface="Calibri" panose="020F0502020204030204" pitchFamily="34" charset="0"/>
                <a:ea typeface="Calibri" panose="020F0502020204030204" pitchFamily="34" charset="0"/>
              </a:rPr>
            </a:br>
            <a:r>
              <a:rPr lang="it-IT" dirty="0">
                <a:solidFill>
                  <a:srgbClr val="000000"/>
                </a:solidFill>
                <a:latin typeface="Calibri" panose="020F0502020204030204" pitchFamily="34" charset="0"/>
                <a:ea typeface="Calibri" panose="020F0502020204030204" pitchFamily="34" charset="0"/>
              </a:rPr>
              <a:t>Via </a:t>
            </a:r>
            <a:r>
              <a:rPr lang="it-IT" dirty="0" err="1">
                <a:solidFill>
                  <a:srgbClr val="000000"/>
                </a:solidFill>
                <a:latin typeface="Calibri" panose="020F0502020204030204" pitchFamily="34" charset="0"/>
                <a:ea typeface="Calibri" panose="020F0502020204030204" pitchFamily="34" charset="0"/>
              </a:rPr>
              <a:t>Rostoncello</a:t>
            </a:r>
            <a:r>
              <a:rPr lang="it-IT" dirty="0">
                <a:solidFill>
                  <a:srgbClr val="000000"/>
                </a:solidFill>
                <a:latin typeface="Calibri" panose="020F0502020204030204" pitchFamily="34" charset="0"/>
                <a:ea typeface="Calibri" panose="020F0502020204030204" pitchFamily="34" charset="0"/>
              </a:rPr>
              <a:t> 25/B, 36010 Carrè (VI), </a:t>
            </a:r>
            <a:r>
              <a:rPr lang="it-IT" dirty="0" err="1">
                <a:solidFill>
                  <a:srgbClr val="000000"/>
                </a:solidFill>
                <a:latin typeface="Calibri" panose="020F0502020204030204" pitchFamily="34" charset="0"/>
                <a:ea typeface="Calibri" panose="020F0502020204030204" pitchFamily="34" charset="0"/>
              </a:rPr>
              <a:t>Italy</a:t>
            </a:r>
            <a:r>
              <a:rPr lang="it-IT" dirty="0">
                <a:solidFill>
                  <a:srgbClr val="000000"/>
                </a:solidFill>
                <a:latin typeface="Calibri" panose="020F0502020204030204" pitchFamily="34" charset="0"/>
                <a:ea typeface="Calibri" panose="020F0502020204030204" pitchFamily="34" charset="0"/>
              </a:rPr>
              <a:t>    </a:t>
            </a:r>
            <a:r>
              <a:rPr lang="it-IT" dirty="0">
                <a:solidFill>
                  <a:srgbClr val="1F497D"/>
                </a:solidFill>
                <a:latin typeface="Wingdings 2" panose="05020102010507070707" pitchFamily="18" charset="2"/>
                <a:ea typeface="Calibri" panose="020F0502020204030204" pitchFamily="34" charset="0"/>
              </a:rPr>
              <a:t>'</a:t>
            </a:r>
            <a:r>
              <a:rPr lang="it-IT" dirty="0">
                <a:solidFill>
                  <a:srgbClr val="000000"/>
                </a:solidFill>
                <a:latin typeface="Calibri" panose="020F0502020204030204" pitchFamily="34" charset="0"/>
                <a:ea typeface="Calibri" panose="020F0502020204030204" pitchFamily="34" charset="0"/>
              </a:rPr>
              <a:t> +39 0445 368178</a:t>
            </a:r>
            <a:endParaRPr lang="it-IT" dirty="0">
              <a:latin typeface="Calibri" panose="020F0502020204030204" pitchFamily="34" charset="0"/>
              <a:ea typeface="Calibri" panose="020F0502020204030204" pitchFamily="34" charset="0"/>
            </a:endParaRPr>
          </a:p>
          <a:p>
            <a:pPr>
              <a:spcAft>
                <a:spcPts val="0"/>
              </a:spcAft>
            </a:pPr>
            <a:r>
              <a:rPr lang="it-IT" dirty="0">
                <a:solidFill>
                  <a:srgbClr val="000000"/>
                </a:solidFill>
                <a:latin typeface="Calibri" panose="020F0502020204030204" pitchFamily="34" charset="0"/>
                <a:ea typeface="Calibri" panose="020F0502020204030204" pitchFamily="34" charset="0"/>
              </a:rPr>
              <a:t> </a:t>
            </a:r>
            <a:endParaRPr lang="it-IT" dirty="0">
              <a:latin typeface="Calibri" panose="020F0502020204030204" pitchFamily="34" charset="0"/>
              <a:ea typeface="Calibri" panose="020F0502020204030204" pitchFamily="34" charset="0"/>
            </a:endParaRPr>
          </a:p>
          <a:p>
            <a:pPr>
              <a:spcAft>
                <a:spcPts val="0"/>
              </a:spcAft>
            </a:pPr>
            <a:r>
              <a:rPr lang="it-IT" u="sng" dirty="0">
                <a:solidFill>
                  <a:srgbClr val="0000CC"/>
                </a:solidFill>
                <a:latin typeface="Calibri" panose="020F0502020204030204" pitchFamily="34" charset="0"/>
                <a:ea typeface="Calibri" panose="020F0502020204030204" pitchFamily="34" charset="0"/>
                <a:hlinkClick r:id="rId3"/>
              </a:rPr>
              <a:t>https</a:t>
            </a:r>
            <a:r>
              <a:rPr lang="it-IT" u="sng">
                <a:solidFill>
                  <a:srgbClr val="0000CC"/>
                </a:solidFill>
                <a:latin typeface="Calibri" panose="020F0502020204030204" pitchFamily="34" charset="0"/>
                <a:ea typeface="Calibri" panose="020F0502020204030204" pitchFamily="34" charset="0"/>
                <a:hlinkClick r:id="rId3"/>
              </a:rPr>
              <a:t>://</a:t>
            </a:r>
            <a:r>
              <a:rPr lang="it-IT" b="1" u="sng" smtClean="0">
                <a:solidFill>
                  <a:srgbClr val="0000CC"/>
                </a:solidFill>
                <a:latin typeface="Calibri" panose="020F0502020204030204" pitchFamily="34" charset="0"/>
                <a:ea typeface="Calibri" panose="020F0502020204030204" pitchFamily="34" charset="0"/>
                <a:hlinkClick r:id="rId3"/>
              </a:rPr>
              <a:t>elettromeccanicabonato</a:t>
            </a:r>
            <a:r>
              <a:rPr lang="it-IT" u="sng" smtClean="0">
                <a:solidFill>
                  <a:srgbClr val="0000CC"/>
                </a:solidFill>
                <a:latin typeface="Calibri" panose="020F0502020204030204" pitchFamily="34" charset="0"/>
                <a:ea typeface="Calibri" panose="020F0502020204030204" pitchFamily="34" charset="0"/>
                <a:hlinkClick r:id="rId3"/>
              </a:rPr>
              <a:t>.it</a:t>
            </a:r>
            <a:endParaRPr lang="it-IT" u="sng" dirty="0" smtClean="0">
              <a:solidFill>
                <a:srgbClr val="0000CC"/>
              </a:solidFill>
              <a:latin typeface="Calibri" panose="020F0502020204030204" pitchFamily="34" charset="0"/>
              <a:ea typeface="Calibri" panose="020F0502020204030204" pitchFamily="34" charset="0"/>
            </a:endParaRPr>
          </a:p>
          <a:p>
            <a:pPr>
              <a:spcAft>
                <a:spcPts val="0"/>
              </a:spcAft>
            </a:pPr>
            <a:r>
              <a:rPr lang="it-IT" u="sng" dirty="0" smtClean="0">
                <a:solidFill>
                  <a:srgbClr val="0000CC"/>
                </a:solidFill>
                <a:latin typeface="Calibri" panose="020F0502020204030204" pitchFamily="34" charset="0"/>
                <a:ea typeface="Calibri" panose="020F0502020204030204" pitchFamily="34" charset="0"/>
              </a:rPr>
              <a:t>sales@elettromeccanicabonato.it</a:t>
            </a:r>
          </a:p>
          <a:p>
            <a:pPr>
              <a:spcAft>
                <a:spcPts val="0"/>
              </a:spcAft>
            </a:pPr>
            <a:endParaRPr lang="it-IT" dirty="0">
              <a:latin typeface="Calibri" panose="020F0502020204030204" pitchFamily="34" charset="0"/>
              <a:ea typeface="Calibri" panose="020F0502020204030204" pitchFamily="34" charset="0"/>
            </a:endParaRPr>
          </a:p>
          <a:p>
            <a:pPr>
              <a:spcAft>
                <a:spcPts val="0"/>
              </a:spcAft>
            </a:pPr>
            <a:r>
              <a:rPr lang="it-IT" u="sng" dirty="0">
                <a:solidFill>
                  <a:srgbClr val="0000CC"/>
                </a:solidFill>
                <a:latin typeface="Calibri" panose="020F0502020204030204" pitchFamily="34" charset="0"/>
                <a:ea typeface="Calibri" panose="020F0502020204030204" pitchFamily="34" charset="0"/>
                <a:hlinkClick r:id="rId4"/>
              </a:rPr>
              <a:t>https://www.</a:t>
            </a:r>
            <a:r>
              <a:rPr lang="it-IT" b="1" u="sng" dirty="0">
                <a:solidFill>
                  <a:srgbClr val="0000CC"/>
                </a:solidFill>
                <a:latin typeface="Calibri" panose="020F0502020204030204" pitchFamily="34" charset="0"/>
                <a:ea typeface="Calibri" panose="020F0502020204030204" pitchFamily="34" charset="0"/>
                <a:hlinkClick r:id="rId4"/>
              </a:rPr>
              <a:t>directindustry</a:t>
            </a:r>
            <a:r>
              <a:rPr lang="it-IT" u="sng" dirty="0">
                <a:solidFill>
                  <a:srgbClr val="0000CC"/>
                </a:solidFill>
                <a:latin typeface="Calibri" panose="020F0502020204030204" pitchFamily="34" charset="0"/>
                <a:ea typeface="Calibri" panose="020F0502020204030204" pitchFamily="34" charset="0"/>
                <a:hlinkClick r:id="rId4"/>
              </a:rPr>
              <a:t>.it/prod/elettromeccanica-bonato-sas-196677.html</a:t>
            </a:r>
            <a:endParaRPr lang="it-IT"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85285842"/>
      </p:ext>
    </p:extLst>
  </p:cSld>
  <p:clrMapOvr>
    <a:masterClrMapping/>
  </p:clrMapOvr>
</p:sld>
</file>

<file path=ppt/theme/theme1.xml><?xml version="1.0" encoding="utf-8"?>
<a:theme xmlns:a="http://schemas.openxmlformats.org/drawingml/2006/main" name="Retrospettivo">
  <a:themeElements>
    <a:clrScheme name="Retrospettivo">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TM02900769[[fn=Retrospettivo]]</Template>
  <TotalTime>91</TotalTime>
  <Words>372</Words>
  <Application>Microsoft Office PowerPoint</Application>
  <PresentationFormat>Widescreen</PresentationFormat>
  <Paragraphs>41</Paragraphs>
  <Slides>5</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5</vt:i4>
      </vt:variant>
    </vt:vector>
  </HeadingPairs>
  <TitlesOfParts>
    <vt:vector size="12" baseType="lpstr">
      <vt:lpstr>Arial</vt:lpstr>
      <vt:lpstr>Bahnschrift</vt:lpstr>
      <vt:lpstr>Bahnschrift SemiBold</vt:lpstr>
      <vt:lpstr>Calibri</vt:lpstr>
      <vt:lpstr>Calibri Light</vt:lpstr>
      <vt:lpstr>Wingdings 2</vt:lpstr>
      <vt:lpstr>Retrospettivo</vt:lpstr>
      <vt:lpstr>Elettromeccanica Bonato</vt:lpstr>
      <vt:lpstr>                       Since 1978</vt:lpstr>
      <vt:lpstr>EFFECTS OF ELECTROSTATIC CHARGES </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Elettromeccanica Bonato</dc:title>
  <dc:creator>sales</dc:creator>
  <cp:lastModifiedBy>sales</cp:lastModifiedBy>
  <cp:revision>36</cp:revision>
  <cp:lastPrinted>2021-03-12T08:57:03Z</cp:lastPrinted>
  <dcterms:created xsi:type="dcterms:W3CDTF">2021-03-12T07:35:58Z</dcterms:created>
  <dcterms:modified xsi:type="dcterms:W3CDTF">2021-09-09T09:11:28Z</dcterms:modified>
</cp:coreProperties>
</file>